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4"/>
  </p:notesMasterIdLst>
  <p:sldIdLst>
    <p:sldId id="272" r:id="rId5"/>
    <p:sldId id="259" r:id="rId6"/>
    <p:sldId id="281" r:id="rId7"/>
    <p:sldId id="274" r:id="rId8"/>
    <p:sldId id="282" r:id="rId9"/>
    <p:sldId id="260" r:id="rId10"/>
    <p:sldId id="261" r:id="rId11"/>
    <p:sldId id="264" r:id="rId12"/>
    <p:sldId id="275" r:id="rId13"/>
  </p:sldIdLst>
  <p:sldSz cx="9144000" cy="5143500" type="screen16x9"/>
  <p:notesSz cx="6858000" cy="9144000"/>
  <p:embeddedFontLst>
    <p:embeddedFont>
      <p:font typeface="Berlingske Sans" panose="020B0604020202020204" charset="0"/>
      <p:regular r:id="rId15"/>
      <p:bold r:id="rId16"/>
    </p:embeddedFon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Libre Baskerville" panose="02000000000000000000" pitchFamily="2" charset="0"/>
      <p:regular r:id="rId21"/>
      <p:bold r:id="rId22"/>
      <p:italic r:id="rId23"/>
    </p:embeddedFont>
    <p:embeddedFont>
      <p:font typeface="Lora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B1E7E3-2A8F-06C9-E09B-F8FE503D2164}" v="8" dt="2025-08-23T23:05:59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8c60bcc3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b8c60bcc3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57c3af94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57c3af94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8848D6D2-ECD5-2C34-F84C-7CC6CDA6C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57c3af94a_0_20:notes">
            <a:extLst>
              <a:ext uri="{FF2B5EF4-FFF2-40B4-BE49-F238E27FC236}">
                <a16:creationId xmlns:a16="http://schemas.microsoft.com/office/drawing/2014/main" id="{27CA6AEE-EAAE-35F4-C1AA-B78C3F0209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57c3af94a_0_20:notes">
            <a:extLst>
              <a:ext uri="{FF2B5EF4-FFF2-40B4-BE49-F238E27FC236}">
                <a16:creationId xmlns:a16="http://schemas.microsoft.com/office/drawing/2014/main" id="{20B71967-E48D-0349-8FC7-F01BEF7024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0814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57c3af94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57c3af94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FBF63238-601A-0BD2-7AD4-D8D71EB02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57c3af94a_0_35:notes">
            <a:extLst>
              <a:ext uri="{FF2B5EF4-FFF2-40B4-BE49-F238E27FC236}">
                <a16:creationId xmlns:a16="http://schemas.microsoft.com/office/drawing/2014/main" id="{2B14B273-A219-1285-7A62-40924FFD0E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57c3af94a_0_35:notes">
            <a:extLst>
              <a:ext uri="{FF2B5EF4-FFF2-40B4-BE49-F238E27FC236}">
                <a16:creationId xmlns:a16="http://schemas.microsoft.com/office/drawing/2014/main" id="{BFD39AD9-4647-03F2-A2CD-6CB4892137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855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0fd5ea207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b0fd5ea207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b0fd5ea20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b0fd5ea207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57c3af94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57c3af94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8c60bcc35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b8c60bcc35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025" y="4636325"/>
            <a:ext cx="2233974" cy="3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7"/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925" y="4613800"/>
            <a:ext cx="1832602" cy="36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7E9961-B40A-938A-ECD5-18E931A6C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0" y="2959046"/>
            <a:ext cx="8520600" cy="1647259"/>
          </a:xfrm>
        </p:spPr>
        <p:txBody>
          <a:bodyPr>
            <a:noAutofit/>
          </a:bodyPr>
          <a:lstStyle/>
          <a:p>
            <a:r>
              <a:rPr lang="en-US" sz="6000" b="1">
                <a:latin typeface="Berlingske Sans" panose="02000503050000020004" pitchFamily="2" charset="0"/>
              </a:rPr>
              <a:t>UNIVERSITY AMBASSADORS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E93C44B-7467-CDD6-AFD7-8BB369D88B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88" t="15934" r="24841" b="22694"/>
          <a:stretch/>
        </p:blipFill>
        <p:spPr>
          <a:xfrm rot="5400000">
            <a:off x="4384061" y="469726"/>
            <a:ext cx="2135551" cy="21044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FA0408B-21EB-B242-90ED-29E1F884DE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08" t="13504" r="20863" b="2791"/>
          <a:stretch/>
        </p:blipFill>
        <p:spPr>
          <a:xfrm rot="16200000">
            <a:off x="-214502" y="739771"/>
            <a:ext cx="2142045" cy="15728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3AD2B43-A40C-FBC9-0C15-E86938BD1B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285"/>
          <a:stretch/>
        </p:blipFill>
        <p:spPr>
          <a:xfrm>
            <a:off x="6237075" y="454174"/>
            <a:ext cx="2906925" cy="21420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AE02E7E-2A9F-D8CA-C754-1297AE191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3692" y="454174"/>
            <a:ext cx="3055023" cy="21355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383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>
            <a:off x="0" y="826263"/>
            <a:ext cx="9144000" cy="1314600"/>
          </a:xfrm>
          <a:prstGeom prst="rect">
            <a:avLst/>
          </a:prstGeom>
          <a:solidFill>
            <a:srgbClr val="6F04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150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00" b="1"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WHAT IS A UNIVERSITY AMBASSADOR?</a:t>
            </a:r>
            <a:endParaRPr sz="3400" b="1"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1700" y="822825"/>
            <a:ext cx="8520600" cy="13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300">
                <a:solidFill>
                  <a:srgbClr val="FFFFFF"/>
                </a:solidFill>
                <a:latin typeface="Berlingske Sans" panose="02000503050000020004" pitchFamily="2" charset="0"/>
              </a:rPr>
              <a:t>A group of dedicated &amp; passionate students that serve the visitors of the university and spread our passion of USC to those in their college decision process!</a:t>
            </a:r>
            <a:endParaRPr>
              <a:solidFill>
                <a:srgbClr val="FFFFFF"/>
              </a:solidFill>
              <a:latin typeface="Berlingske Sans" panose="02000503050000020004" pitchFamily="2" charset="0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2909795-D126-4A14-9A4A-AC165A057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030" y="2243676"/>
            <a:ext cx="4071939" cy="2714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BBE52502-F0B3-A2DD-860E-EC156926D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>
            <a:extLst>
              <a:ext uri="{FF2B5EF4-FFF2-40B4-BE49-F238E27FC236}">
                <a16:creationId xmlns:a16="http://schemas.microsoft.com/office/drawing/2014/main" id="{30E13240-74BA-3304-2251-8629EE5455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81620"/>
            <a:ext cx="9144000" cy="654600"/>
          </a:xfrm>
          <a:prstGeom prst="rect">
            <a:avLst/>
          </a:prstGeom>
          <a:solidFill>
            <a:srgbClr val="73000A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1">
                <a:solidFill>
                  <a:srgbClr val="FFFFFF"/>
                </a:solidFill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WHAT WE DO</a:t>
            </a:r>
            <a:endParaRPr sz="4000" b="1">
              <a:solidFill>
                <a:schemeClr val="lt1"/>
              </a:solidFill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  <p:sp>
        <p:nvSpPr>
          <p:cNvPr id="96" name="Google Shape;96;p17">
            <a:extLst>
              <a:ext uri="{FF2B5EF4-FFF2-40B4-BE49-F238E27FC236}">
                <a16:creationId xmlns:a16="http://schemas.microsoft.com/office/drawing/2014/main" id="{A79FF074-92DE-40D8-3FEC-0DA757FC7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764202"/>
            <a:ext cx="9235800" cy="39240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9250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1900"/>
              <a:buFont typeface="Wingdings" panose="05000000000000000000" pitchFamily="2" charset="2"/>
              <a:buChar char="Ø"/>
            </a:pP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Serve as the</a:t>
            </a:r>
            <a:r>
              <a:rPr lang="en" sz="2000">
                <a:solidFill>
                  <a:srgbClr val="C00202"/>
                </a:solidFill>
                <a:latin typeface="Berlingske Sans" panose="02000503050000020004" pitchFamily="2" charset="0"/>
              </a:rPr>
              <a:t>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front door</a:t>
            </a:r>
            <a:r>
              <a:rPr lang="en" sz="2000">
                <a:solidFill>
                  <a:srgbClr val="C00202"/>
                </a:solidFill>
                <a:latin typeface="Berlingske Sans" panose="02000503050000020004" pitchFamily="2" charset="0"/>
              </a:rPr>
              <a:t> 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of the university by leading campus tours for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high school students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, their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families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, and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special guests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. </a:t>
            </a:r>
            <a:endParaRPr lang="en-US" sz="2000">
              <a:solidFill>
                <a:schemeClr val="dk1"/>
              </a:solidFill>
              <a:latin typeface="Berlingske Sans" panose="02000503050000020004" pitchFamily="2" charset="0"/>
            </a:endParaRPr>
          </a:p>
          <a:p>
            <a:pPr indent="-34925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1900"/>
              <a:buFont typeface="Wingdings" panose="05000000000000000000" pitchFamily="2" charset="2"/>
              <a:buChar char="Ø"/>
            </a:pP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Facilitate university events like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open houses 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and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 admitted students days.</a:t>
            </a:r>
            <a:endParaRPr sz="2000">
              <a:solidFill>
                <a:schemeClr val="dk1"/>
              </a:solidFill>
              <a:latin typeface="Berlingske Sans" panose="02000503050000020004" pitchFamily="2" charset="0"/>
            </a:endParaRPr>
          </a:p>
          <a:p>
            <a:pPr indent="-34925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1900"/>
              <a:buFont typeface="Wingdings" panose="05000000000000000000" pitchFamily="2" charset="2"/>
              <a:buChar char="Ø"/>
            </a:pP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Gain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professional</a:t>
            </a:r>
            <a:r>
              <a:rPr lang="en" sz="2000" b="1">
                <a:solidFill>
                  <a:srgbClr val="8C0505"/>
                </a:solidFill>
                <a:latin typeface="Berlingske Sans" panose="02000503050000020004" pitchFamily="2" charset="0"/>
              </a:rPr>
              <a:t> 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development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experience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, improve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communication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, and learn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public speaking skills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, applicable to any future career. </a:t>
            </a:r>
            <a:endParaRPr sz="2000">
              <a:solidFill>
                <a:schemeClr val="dk1"/>
              </a:solidFill>
              <a:latin typeface="Berlingske Sans" panose="02000503050000020004" pitchFamily="2" charset="0"/>
            </a:endParaRPr>
          </a:p>
          <a:p>
            <a:pPr indent="-34925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1900"/>
              <a:buFont typeface="Wingdings" panose="05000000000000000000" pitchFamily="2" charset="2"/>
              <a:buChar char="Ø"/>
            </a:pP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Earn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paid opportunities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 and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free USC swag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. </a:t>
            </a:r>
            <a:endParaRPr sz="2000">
              <a:solidFill>
                <a:schemeClr val="dk1"/>
              </a:solidFill>
              <a:latin typeface="Berlingske Sans" panose="02000503050000020004" pitchFamily="2" charset="0"/>
            </a:endParaRPr>
          </a:p>
          <a:p>
            <a:pPr indent="-34925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1900"/>
              <a:buFont typeface="Wingdings" panose="05000000000000000000" pitchFamily="2" charset="2"/>
              <a:buChar char="Ø"/>
            </a:pP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Develop </a:t>
            </a:r>
            <a:r>
              <a:rPr lang="en" sz="2000" b="1">
                <a:solidFill>
                  <a:srgbClr val="73000A"/>
                </a:solidFill>
                <a:latin typeface="Berlingske Sans" panose="02000503050000020004" pitchFamily="2" charset="0"/>
              </a:rPr>
              <a:t>long-lasting friendships</a:t>
            </a:r>
            <a:r>
              <a:rPr lang="en" sz="2000">
                <a:solidFill>
                  <a:srgbClr val="73000A"/>
                </a:solidFill>
                <a:latin typeface="Berlingske Sans" panose="02000503050000020004" pitchFamily="2" charset="0"/>
              </a:rPr>
              <a:t> </a:t>
            </a: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</a:rPr>
              <a:t>with other ambassadors. </a:t>
            </a:r>
            <a:endParaRPr sz="2000">
              <a:solidFill>
                <a:schemeClr val="dk1"/>
              </a:solidFill>
              <a:latin typeface="Berlingske Sans" panose="02000503050000020004" pitchFamily="2" charset="0"/>
            </a:endParaRPr>
          </a:p>
          <a:p>
            <a:pPr marL="342900" lvl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Ø"/>
            </a:pPr>
            <a:endParaRPr sz="2400">
              <a:solidFill>
                <a:schemeClr val="dk1"/>
              </a:solidFill>
              <a:latin typeface="Berlingske Sans" panose="02000503050000020004" pitchFamily="2" charset="0"/>
            </a:endParaRPr>
          </a:p>
        </p:txBody>
      </p:sp>
      <p:sp>
        <p:nvSpPr>
          <p:cNvPr id="97" name="Google Shape;97;p17">
            <a:extLst>
              <a:ext uri="{FF2B5EF4-FFF2-40B4-BE49-F238E27FC236}">
                <a16:creationId xmlns:a16="http://schemas.microsoft.com/office/drawing/2014/main" id="{89CC29C9-EAB5-E3A7-6E93-F392246B4337}"/>
              </a:ext>
            </a:extLst>
          </p:cNvPr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7">
            <a:extLst>
              <a:ext uri="{FF2B5EF4-FFF2-40B4-BE49-F238E27FC236}">
                <a16:creationId xmlns:a16="http://schemas.microsoft.com/office/drawing/2014/main" id="{EF50E697-19DA-6E9F-0E56-58428D843D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>
            <a:extLst>
              <a:ext uri="{FF2B5EF4-FFF2-40B4-BE49-F238E27FC236}">
                <a16:creationId xmlns:a16="http://schemas.microsoft.com/office/drawing/2014/main" id="{AB0AF7FD-0062-D018-DEBA-42523B6B1C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71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9"/>
          <p:cNvSpPr/>
          <p:nvPr/>
        </p:nvSpPr>
        <p:spPr>
          <a:xfrm>
            <a:off x="0" y="864575"/>
            <a:ext cx="9144000" cy="1803900"/>
          </a:xfrm>
          <a:prstGeom prst="rect">
            <a:avLst/>
          </a:prstGeom>
          <a:solidFill>
            <a:srgbClr val="73000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171" name="Google Shape;171;p39"/>
          <p:cNvSpPr txBox="1">
            <a:spLocks noGrp="1"/>
          </p:cNvSpPr>
          <p:nvPr>
            <p:ph type="title"/>
          </p:nvPr>
        </p:nvSpPr>
        <p:spPr>
          <a:xfrm>
            <a:off x="311700" y="139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1"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WHO WE’RE LOOKING FOR</a:t>
            </a:r>
            <a:endParaRPr sz="4000" b="1"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209926" y="824550"/>
            <a:ext cx="8520600" cy="2024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ora"/>
              <a:buChar char="➔"/>
            </a:pP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Students who are </a:t>
            </a:r>
            <a:r>
              <a:rPr lang="en" sz="2200" b="1">
                <a:solidFill>
                  <a:srgbClr val="FFFFFF"/>
                </a:solidFill>
                <a:latin typeface="Berlingske Sans" panose="02000503050000020004" pitchFamily="2" charset="0"/>
              </a:rPr>
              <a:t>passionate </a:t>
            </a: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about USC</a:t>
            </a:r>
            <a:endParaRPr sz="2200">
              <a:solidFill>
                <a:srgbClr val="FFFFFF"/>
              </a:solidFill>
              <a:latin typeface="Berlingske Sans" panose="02000503050000020004" pitchFamily="2" charset="0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ora"/>
              <a:buChar char="➔"/>
            </a:pP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Show willingness to </a:t>
            </a:r>
            <a:r>
              <a:rPr lang="en" sz="2200" b="1">
                <a:solidFill>
                  <a:srgbClr val="FFFFFF"/>
                </a:solidFill>
                <a:latin typeface="Berlingske Sans" panose="02000503050000020004" pitchFamily="2" charset="0"/>
              </a:rPr>
              <a:t>grow </a:t>
            </a: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and </a:t>
            </a:r>
            <a:r>
              <a:rPr lang="en" sz="2200" b="1">
                <a:solidFill>
                  <a:srgbClr val="FFFFFF"/>
                </a:solidFill>
                <a:latin typeface="Berlingske Sans" panose="02000503050000020004" pitchFamily="2" charset="0"/>
              </a:rPr>
              <a:t>learn</a:t>
            </a:r>
            <a:endParaRPr sz="2200">
              <a:solidFill>
                <a:srgbClr val="FFFFFF"/>
              </a:solidFill>
              <a:latin typeface="Berlingske Sans" panose="02000503050000020004" pitchFamily="2" charset="0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ora"/>
              <a:buChar char="➔"/>
            </a:pP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Show </a:t>
            </a:r>
            <a:r>
              <a:rPr lang="en" sz="2200" b="1">
                <a:solidFill>
                  <a:srgbClr val="FFFFFF"/>
                </a:solidFill>
                <a:latin typeface="Berlingske Sans" panose="02000503050000020004" pitchFamily="2" charset="0"/>
              </a:rPr>
              <a:t>professionalism </a:t>
            </a: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in and out of the Visitors Center</a:t>
            </a:r>
            <a:endParaRPr sz="2200">
              <a:solidFill>
                <a:srgbClr val="FFFFFF"/>
              </a:solidFill>
              <a:latin typeface="Berlingske Sans" panose="02000503050000020004" pitchFamily="2" charset="0"/>
            </a:endParaRPr>
          </a:p>
          <a:p>
            <a:pPr indent="-374650">
              <a:buClr>
                <a:srgbClr val="FFFFFF"/>
              </a:buClr>
              <a:buSzPts val="2300"/>
              <a:buFont typeface="Lora"/>
              <a:buChar char="➔"/>
            </a:pP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Are always authentically </a:t>
            </a:r>
            <a:r>
              <a:rPr lang="en" sz="2200" b="1">
                <a:solidFill>
                  <a:srgbClr val="FFFFFF"/>
                </a:solidFill>
                <a:latin typeface="Berlingske Sans" panose="02000503050000020004" pitchFamily="2" charset="0"/>
              </a:rPr>
              <a:t>themselves</a:t>
            </a:r>
            <a:r>
              <a:rPr lang="en" sz="2200">
                <a:solidFill>
                  <a:srgbClr val="FFFFFF"/>
                </a:solidFill>
                <a:latin typeface="Berlingske Sans" panose="02000503050000020004" pitchFamily="2" charset="0"/>
              </a:rPr>
              <a:t>!</a:t>
            </a:r>
            <a:endParaRPr lang="en-US" sz="2200">
              <a:solidFill>
                <a:srgbClr val="FFFFFF"/>
              </a:solidFill>
              <a:latin typeface="Berlingske Sans" panose="02000503050000020004" pitchFamily="2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Berlingske Sans" panose="02000503050000020004" pitchFamily="2" charset="0"/>
            </a:endParaRPr>
          </a:p>
        </p:txBody>
      </p:sp>
      <p:pic>
        <p:nvPicPr>
          <p:cNvPr id="175" name="Google Shape;1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oup of people standing on a balcony&#10;&#10;Description automatically generated">
            <a:extLst>
              <a:ext uri="{FF2B5EF4-FFF2-40B4-BE49-F238E27FC236}">
                <a16:creationId xmlns:a16="http://schemas.microsoft.com/office/drawing/2014/main" id="{660F547D-F226-9E51-9593-D8B55F3E91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40" t="4392" r="17248" b="7301"/>
          <a:stretch/>
        </p:blipFill>
        <p:spPr>
          <a:xfrm>
            <a:off x="5923847" y="2783042"/>
            <a:ext cx="2801847" cy="19009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group of women sitting on a staircase&#10;&#10;Description automatically generated">
            <a:extLst>
              <a:ext uri="{FF2B5EF4-FFF2-40B4-BE49-F238E27FC236}">
                <a16:creationId xmlns:a16="http://schemas.microsoft.com/office/drawing/2014/main" id="{1DC511DD-8A82-79DE-4299-046AB7CECF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49" r="10104"/>
          <a:stretch/>
        </p:blipFill>
        <p:spPr>
          <a:xfrm>
            <a:off x="419724" y="2783277"/>
            <a:ext cx="2613791" cy="18814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939598-E91A-D013-6AA0-D479B687E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515" y="2783042"/>
            <a:ext cx="2852118" cy="1896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013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48D429E5-D5FD-BF63-5D48-15BA54E6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>
            <a:extLst>
              <a:ext uri="{FF2B5EF4-FFF2-40B4-BE49-F238E27FC236}">
                <a16:creationId xmlns:a16="http://schemas.microsoft.com/office/drawing/2014/main" id="{8BF64A5B-06D6-EDCE-7DF7-7D69BC24F026}"/>
              </a:ext>
            </a:extLst>
          </p:cNvPr>
          <p:cNvSpPr/>
          <p:nvPr/>
        </p:nvSpPr>
        <p:spPr>
          <a:xfrm>
            <a:off x="-54600" y="902845"/>
            <a:ext cx="9253200" cy="3416400"/>
          </a:xfrm>
          <a:prstGeom prst="rect">
            <a:avLst/>
          </a:prstGeom>
          <a:solidFill>
            <a:srgbClr val="6F04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159" name="Google Shape;159;p23">
            <a:extLst>
              <a:ext uri="{FF2B5EF4-FFF2-40B4-BE49-F238E27FC236}">
                <a16:creationId xmlns:a16="http://schemas.microsoft.com/office/drawing/2014/main" id="{D86DCB5C-0B46-5DBD-D71B-B7E6C94C46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76594"/>
            <a:ext cx="8520600" cy="16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800" b="1">
                <a:solidFill>
                  <a:schemeClr val="lt1"/>
                </a:solidFill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WHY UA?</a:t>
            </a:r>
            <a:endParaRPr sz="8800" b="1">
              <a:solidFill>
                <a:schemeClr val="lt1"/>
              </a:solidFill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  <p:sp>
        <p:nvSpPr>
          <p:cNvPr id="160" name="Google Shape;160;p23">
            <a:extLst>
              <a:ext uri="{FF2B5EF4-FFF2-40B4-BE49-F238E27FC236}">
                <a16:creationId xmlns:a16="http://schemas.microsoft.com/office/drawing/2014/main" id="{F94258D1-FF92-FE9B-3545-2590CABD1727}"/>
              </a:ext>
            </a:extLst>
          </p:cNvPr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3">
            <a:extLst>
              <a:ext uri="{FF2B5EF4-FFF2-40B4-BE49-F238E27FC236}">
                <a16:creationId xmlns:a16="http://schemas.microsoft.com/office/drawing/2014/main" id="{183A40C4-6BF7-19D5-9080-E51E0FAACB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>
            <a:extLst>
              <a:ext uri="{FF2B5EF4-FFF2-40B4-BE49-F238E27FC236}">
                <a16:creationId xmlns:a16="http://schemas.microsoft.com/office/drawing/2014/main" id="{87B5719D-D0FA-208E-4AFB-264063ACD5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77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1"/>
          <p:cNvSpPr txBox="1"/>
          <p:nvPr/>
        </p:nvSpPr>
        <p:spPr>
          <a:xfrm>
            <a:off x="5023250" y="1998200"/>
            <a:ext cx="14895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93" name="Google Shape;193;p41"/>
          <p:cNvSpPr txBox="1"/>
          <p:nvPr/>
        </p:nvSpPr>
        <p:spPr>
          <a:xfrm>
            <a:off x="1902967" y="4303871"/>
            <a:ext cx="519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Berlingske Sans"/>
              </a:rPr>
              <a:t>Ambassadors from 15 different states</a:t>
            </a:r>
          </a:p>
          <a:p>
            <a:pPr marL="457200" indent="-342900">
              <a:buClr>
                <a:schemeClr val="tx1"/>
              </a:buClr>
              <a:buSzPts val="1800"/>
              <a:buFont typeface="Wingdings" panose="05000000000000000000" pitchFamily="2" charset="2"/>
              <a:buChar char="Ø"/>
            </a:pPr>
            <a:r>
              <a:rPr lang="en" sz="2000" dirty="0">
                <a:solidFill>
                  <a:schemeClr val="tx1"/>
                </a:solidFill>
                <a:latin typeface="Berlingske Sans"/>
              </a:rPr>
              <a:t>41 UAs in-state vs 45 UAs out-of-state</a:t>
            </a:r>
            <a:endParaRPr sz="2000" dirty="0">
              <a:solidFill>
                <a:schemeClr val="tx1"/>
              </a:solidFill>
              <a:latin typeface="Berlingske Sans"/>
            </a:endParaRPr>
          </a:p>
        </p:txBody>
      </p:sp>
      <p:pic>
        <p:nvPicPr>
          <p:cNvPr id="195" name="Google Shape;1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1"/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59152-85A2-0C05-DDC4-28C5ACA0F7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99" t="5522" b="5751"/>
          <a:stretch/>
        </p:blipFill>
        <p:spPr>
          <a:xfrm>
            <a:off x="1765314" y="782515"/>
            <a:ext cx="5471906" cy="3485970"/>
          </a:xfrm>
          <a:prstGeom prst="rect">
            <a:avLst/>
          </a:prstGeom>
        </p:spPr>
      </p:pic>
      <p:sp>
        <p:nvSpPr>
          <p:cNvPr id="5" name="Google Shape;134;p21">
            <a:extLst>
              <a:ext uri="{FF2B5EF4-FFF2-40B4-BE49-F238E27FC236}">
                <a16:creationId xmlns:a16="http://schemas.microsoft.com/office/drawing/2014/main" id="{27367E48-7B63-35AB-4E97-4AD4D21B41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0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1"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WHERE ARE WE FROM?</a:t>
            </a:r>
            <a:endParaRPr sz="4000" b="1"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2"/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body" idx="1"/>
          </p:nvPr>
        </p:nvSpPr>
        <p:spPr>
          <a:xfrm>
            <a:off x="325475" y="3144770"/>
            <a:ext cx="33579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  <a:ea typeface="Georgia"/>
                <a:cs typeface="Georgia"/>
                <a:sym typeface="Georgia"/>
              </a:rPr>
              <a:t>Different degree programs University Ambassadors are enrolled in</a:t>
            </a:r>
            <a:endParaRPr sz="2000">
              <a:solidFill>
                <a:schemeClr val="dk1"/>
              </a:solidFill>
              <a:latin typeface="Berlingske Sans" panose="02000503050000020004" pitchFamily="2" charset="0"/>
              <a:ea typeface="Georgia"/>
              <a:cs typeface="Georgia"/>
              <a:sym typeface="Georgia"/>
            </a:endParaRPr>
          </a:p>
        </p:txBody>
      </p:sp>
      <p:sp>
        <p:nvSpPr>
          <p:cNvPr id="204" name="Google Shape;204;p42"/>
          <p:cNvSpPr txBox="1">
            <a:spLocks noGrp="1"/>
          </p:cNvSpPr>
          <p:nvPr>
            <p:ph type="title"/>
          </p:nvPr>
        </p:nvSpPr>
        <p:spPr>
          <a:xfrm>
            <a:off x="942125" y="1334996"/>
            <a:ext cx="2124600" cy="16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latin typeface="Georgia"/>
                <a:ea typeface="Georgia"/>
                <a:cs typeface="Georgia"/>
                <a:sym typeface="Georgia"/>
              </a:rPr>
              <a:t>35</a:t>
            </a:r>
            <a:endParaRPr sz="12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5" name="Google Shape;205;p42"/>
          <p:cNvSpPr txBox="1">
            <a:spLocks noGrp="1"/>
          </p:cNvSpPr>
          <p:nvPr>
            <p:ph type="title"/>
          </p:nvPr>
        </p:nvSpPr>
        <p:spPr>
          <a:xfrm>
            <a:off x="5551925" y="1334986"/>
            <a:ext cx="3324300" cy="16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50+</a:t>
            </a:r>
            <a:endParaRPr sz="12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6" name="Google Shape;206;p42"/>
          <p:cNvSpPr txBox="1">
            <a:spLocks noGrp="1"/>
          </p:cNvSpPr>
          <p:nvPr>
            <p:ph type="body" idx="1"/>
          </p:nvPr>
        </p:nvSpPr>
        <p:spPr>
          <a:xfrm>
            <a:off x="5470675" y="3144770"/>
            <a:ext cx="3357900" cy="11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Berlingske Sans" panose="02000503050000020004" pitchFamily="2" charset="0"/>
                <a:ea typeface="Georgia"/>
                <a:cs typeface="Georgia"/>
                <a:sym typeface="Georgia"/>
              </a:rPr>
              <a:t>Other student organizations where you can find our Ambassadors</a:t>
            </a:r>
            <a:endParaRPr sz="2000">
              <a:solidFill>
                <a:schemeClr val="dk1"/>
              </a:solidFill>
              <a:latin typeface="Berlingske Sans" panose="02000503050000020004" pitchFamily="2" charset="0"/>
              <a:ea typeface="Georgia"/>
              <a:cs typeface="Georgia"/>
              <a:sym typeface="Georgia"/>
            </a:endParaRPr>
          </a:p>
        </p:txBody>
      </p:sp>
      <p:pic>
        <p:nvPicPr>
          <p:cNvPr id="209" name="Google Shape;2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350" y="1767749"/>
            <a:ext cx="1148400" cy="11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5;p17">
            <a:extLst>
              <a:ext uri="{FF2B5EF4-FFF2-40B4-BE49-F238E27FC236}">
                <a16:creationId xmlns:a16="http://schemas.microsoft.com/office/drawing/2014/main" id="{DCFBD851-6624-E26A-0E0D-A60D7AFDC487}"/>
              </a:ext>
            </a:extLst>
          </p:cNvPr>
          <p:cNvSpPr txBox="1">
            <a:spLocks/>
          </p:cNvSpPr>
          <p:nvPr/>
        </p:nvSpPr>
        <p:spPr>
          <a:xfrm>
            <a:off x="0" y="181620"/>
            <a:ext cx="9144000" cy="654600"/>
          </a:xfrm>
          <a:prstGeom prst="rect">
            <a:avLst/>
          </a:prstGeom>
          <a:solidFill>
            <a:srgbClr val="7300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4000" b="1">
                <a:solidFill>
                  <a:srgbClr val="FFFFFF"/>
                </a:solidFill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GET CONNECTED</a:t>
            </a:r>
            <a:endParaRPr lang="en-US" sz="4000" b="1">
              <a:solidFill>
                <a:schemeClr val="lt1"/>
              </a:solidFill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/>
          <p:nvPr/>
        </p:nvSpPr>
        <p:spPr>
          <a:xfrm>
            <a:off x="0" y="3738373"/>
            <a:ext cx="9144000" cy="644400"/>
          </a:xfrm>
          <a:prstGeom prst="rect">
            <a:avLst/>
          </a:prstGeom>
          <a:solidFill>
            <a:srgbClr val="6F04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11700" y="170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1"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RECRUITMENT TIMELINE</a:t>
            </a:r>
            <a:endParaRPr sz="4000" b="1"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0" y="1091276"/>
            <a:ext cx="9144000" cy="644400"/>
          </a:xfrm>
          <a:prstGeom prst="rect">
            <a:avLst/>
          </a:prstGeom>
          <a:solidFill>
            <a:srgbClr val="6F04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72925" y="1177641"/>
            <a:ext cx="85206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7820">
              <a:buClr>
                <a:srgbClr val="FFFFFF"/>
              </a:buClr>
              <a:buSzPct val="100000"/>
              <a:buFont typeface="Libre Baskerville"/>
              <a:buChar char="➔"/>
            </a:pPr>
            <a:r>
              <a:rPr lang="en" sz="2000">
                <a:solidFill>
                  <a:srgbClr val="FFFFFF"/>
                </a:solidFill>
                <a:latin typeface="Berlingske Sans"/>
              </a:rPr>
              <a:t>Application opened </a:t>
            </a:r>
            <a:r>
              <a:rPr lang="en" sz="2000" b="1">
                <a:solidFill>
                  <a:srgbClr val="FFFFFF"/>
                </a:solidFill>
                <a:latin typeface="Berlingske Sans"/>
              </a:rPr>
              <a:t>August 1st </a:t>
            </a:r>
            <a:r>
              <a:rPr lang="en" sz="2000">
                <a:solidFill>
                  <a:srgbClr val="FFFFFF"/>
                </a:solidFill>
                <a:latin typeface="Berlingske Sans"/>
              </a:rPr>
              <a:t>and closes on </a:t>
            </a:r>
            <a:r>
              <a:rPr lang="en" sz="2000" b="1">
                <a:solidFill>
                  <a:srgbClr val="FFFFFF"/>
                </a:solidFill>
                <a:latin typeface="Berlingske Sans"/>
              </a:rPr>
              <a:t>September 15th</a:t>
            </a:r>
            <a:endParaRPr lang="en" sz="2000">
              <a:solidFill>
                <a:srgbClr val="FFFFFF"/>
              </a:solidFill>
              <a:latin typeface="Berlingske Sans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0" y="2851012"/>
            <a:ext cx="9144000" cy="644400"/>
          </a:xfrm>
          <a:prstGeom prst="rect">
            <a:avLst/>
          </a:prstGeom>
          <a:solidFill>
            <a:srgbClr val="6F04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0" y="1959474"/>
            <a:ext cx="9144000" cy="667740"/>
          </a:xfrm>
          <a:prstGeom prst="rect">
            <a:avLst/>
          </a:prstGeom>
          <a:solidFill>
            <a:srgbClr val="6F04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472925" y="2042102"/>
            <a:ext cx="8520600" cy="502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417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20"/>
              <a:buChar char="➔"/>
            </a:pPr>
            <a:r>
              <a:rPr lang="en" sz="2000">
                <a:solidFill>
                  <a:schemeClr val="lt1"/>
                </a:solidFill>
                <a:latin typeface="Berlingske Sans" panose="02000503050000020004" pitchFamily="2" charset="0"/>
              </a:rPr>
              <a:t>Two rounds of interviews – beginning late September</a:t>
            </a:r>
            <a:endParaRPr lang="en-US" sz="2000">
              <a:solidFill>
                <a:schemeClr val="lt1"/>
              </a:solidFill>
              <a:latin typeface="Berlingske Sans" panose="02000503050000020004" pitchFamily="2" charset="0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472925" y="3830173"/>
            <a:ext cx="85206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782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➔"/>
            </a:pPr>
            <a:r>
              <a:rPr lang="en" sz="2000">
                <a:solidFill>
                  <a:srgbClr val="FFFFFF"/>
                </a:solidFill>
                <a:latin typeface="Berlingske Sans" panose="02000503050000020004" pitchFamily="2" charset="0"/>
              </a:rPr>
              <a:t>Group Interviews, Tour Shadows, and Panel Interviews</a:t>
            </a:r>
            <a:endParaRPr lang="en-US" sz="2000">
              <a:solidFill>
                <a:srgbClr val="FFFFFF"/>
              </a:solidFill>
              <a:latin typeface="Berlingske Sans" panose="02000503050000020004" pitchFamily="2" charset="0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72925" y="2942935"/>
            <a:ext cx="85206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7820">
              <a:buClr>
                <a:schemeClr val="lt1"/>
              </a:buClr>
              <a:buSzPct val="100000"/>
              <a:buFont typeface="Libre Baskerville"/>
              <a:buChar char="➔"/>
            </a:pPr>
            <a:r>
              <a:rPr lang="en" sz="2000">
                <a:solidFill>
                  <a:schemeClr val="lt1"/>
                </a:solidFill>
                <a:latin typeface="Berlingske Sans"/>
              </a:rPr>
              <a:t>Decisions will be made early October </a:t>
            </a:r>
            <a:endParaRPr lang="en-US" sz="2000" b="1">
              <a:solidFill>
                <a:schemeClr val="lt1"/>
              </a:solidFill>
              <a:latin typeface="Berlingske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5"/>
          <p:cNvSpPr txBox="1">
            <a:spLocks noGrp="1"/>
          </p:cNvSpPr>
          <p:nvPr>
            <p:ph type="title"/>
          </p:nvPr>
        </p:nvSpPr>
        <p:spPr>
          <a:xfrm>
            <a:off x="311700" y="126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1">
                <a:latin typeface="Berlingske Sans" panose="02000503050000020004" pitchFamily="2" charset="0"/>
                <a:ea typeface="Impact"/>
                <a:cs typeface="Impact"/>
                <a:sym typeface="Impact"/>
              </a:rPr>
              <a:t>STAY IN THE KNOW</a:t>
            </a:r>
            <a:endParaRPr sz="4000" b="1">
              <a:latin typeface="Berlingske Sans" panose="02000503050000020004" pitchFamily="2" charset="0"/>
              <a:ea typeface="Impact"/>
              <a:cs typeface="Impact"/>
              <a:sym typeface="Impact"/>
            </a:endParaRPr>
          </a:p>
        </p:txBody>
      </p:sp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75" y="4779362"/>
            <a:ext cx="1719449" cy="2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25" y="4779349"/>
            <a:ext cx="1236495" cy="2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5"/>
          <p:cNvSpPr/>
          <p:nvPr/>
        </p:nvSpPr>
        <p:spPr>
          <a:xfrm>
            <a:off x="1396440" y="2463031"/>
            <a:ext cx="4286736" cy="640542"/>
          </a:xfrm>
          <a:prstGeom prst="rect">
            <a:avLst/>
          </a:prstGeom>
          <a:solidFill>
            <a:srgbClr val="7300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C0505"/>
              </a:highlight>
            </a:endParaRPr>
          </a:p>
        </p:txBody>
      </p:sp>
      <p:sp>
        <p:nvSpPr>
          <p:cNvPr id="254" name="Google Shape;254;p45"/>
          <p:cNvSpPr txBox="1"/>
          <p:nvPr/>
        </p:nvSpPr>
        <p:spPr>
          <a:xfrm>
            <a:off x="1396443" y="2463044"/>
            <a:ext cx="4479122" cy="56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700" b="1">
                <a:solidFill>
                  <a:srgbClr val="F3F3F3"/>
                </a:solidFill>
                <a:latin typeface="Berlingske Sans" panose="02000503050000020004" pitchFamily="2" charset="0"/>
              </a:rPr>
              <a:t>Connect with us on Instagram &amp;  TikTok </a:t>
            </a:r>
            <a:endParaRPr sz="1300">
              <a:solidFill>
                <a:srgbClr val="F3F3F3"/>
              </a:solidFill>
              <a:latin typeface="Berlingske Sans" panose="02000503050000020004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3F3F3"/>
                </a:solidFill>
                <a:latin typeface="Berlingske Sans" panose="02000503050000020004" pitchFamily="2" charset="0"/>
              </a:rPr>
              <a:t>@uofscambassadors</a:t>
            </a:r>
            <a:endParaRPr sz="1300">
              <a:solidFill>
                <a:srgbClr val="F3F3F3"/>
              </a:solidFill>
              <a:latin typeface="Berlingske Sans" panose="02000503050000020004" pitchFamily="2" charset="0"/>
            </a:endParaRPr>
          </a:p>
        </p:txBody>
      </p:sp>
      <p:grpSp>
        <p:nvGrpSpPr>
          <p:cNvPr id="255" name="Google Shape;255;p45"/>
          <p:cNvGrpSpPr/>
          <p:nvPr/>
        </p:nvGrpSpPr>
        <p:grpSpPr>
          <a:xfrm>
            <a:off x="1398111" y="1347594"/>
            <a:ext cx="1407694" cy="466952"/>
            <a:chOff x="1638300" y="1126250"/>
            <a:chExt cx="3398400" cy="650125"/>
          </a:xfrm>
        </p:grpSpPr>
        <p:sp>
          <p:nvSpPr>
            <p:cNvPr id="256" name="Google Shape;256;p45"/>
            <p:cNvSpPr/>
            <p:nvPr/>
          </p:nvSpPr>
          <p:spPr>
            <a:xfrm>
              <a:off x="1638300" y="1130175"/>
              <a:ext cx="3398400" cy="646200"/>
            </a:xfrm>
            <a:prstGeom prst="rect">
              <a:avLst/>
            </a:prstGeom>
            <a:solidFill>
              <a:srgbClr val="73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8C0505"/>
                </a:highlight>
              </a:endParaRPr>
            </a:p>
          </p:txBody>
        </p:sp>
        <p:sp>
          <p:nvSpPr>
            <p:cNvPr id="257" name="Google Shape;257;p45"/>
            <p:cNvSpPr txBox="1"/>
            <p:nvPr/>
          </p:nvSpPr>
          <p:spPr>
            <a:xfrm>
              <a:off x="1638300" y="1126250"/>
              <a:ext cx="3398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700" b="1">
                  <a:solidFill>
                    <a:srgbClr val="FFFFFF"/>
                  </a:solidFill>
                  <a:latin typeface="Berlingske Sans"/>
                </a:rPr>
                <a:t>APPLY NOW </a:t>
              </a:r>
              <a:endParaRPr lang="en-US"/>
            </a:p>
          </p:txBody>
        </p:sp>
      </p:grpSp>
      <p:grpSp>
        <p:nvGrpSpPr>
          <p:cNvPr id="258" name="Google Shape;258;p45"/>
          <p:cNvGrpSpPr/>
          <p:nvPr/>
        </p:nvGrpSpPr>
        <p:grpSpPr>
          <a:xfrm>
            <a:off x="1400010" y="3620906"/>
            <a:ext cx="4713563" cy="646238"/>
            <a:chOff x="1647562" y="3441938"/>
            <a:chExt cx="4713563" cy="646238"/>
          </a:xfrm>
        </p:grpSpPr>
        <p:sp>
          <p:nvSpPr>
            <p:cNvPr id="259" name="Google Shape;259;p45"/>
            <p:cNvSpPr/>
            <p:nvPr/>
          </p:nvSpPr>
          <p:spPr>
            <a:xfrm>
              <a:off x="1656825" y="3441975"/>
              <a:ext cx="4704300" cy="646200"/>
            </a:xfrm>
            <a:prstGeom prst="rect">
              <a:avLst/>
            </a:prstGeom>
            <a:solidFill>
              <a:srgbClr val="7300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8C0505"/>
                </a:highlight>
              </a:endParaRPr>
            </a:p>
          </p:txBody>
        </p:sp>
        <p:sp>
          <p:nvSpPr>
            <p:cNvPr id="260" name="Google Shape;260;p45"/>
            <p:cNvSpPr txBox="1"/>
            <p:nvPr/>
          </p:nvSpPr>
          <p:spPr>
            <a:xfrm>
              <a:off x="1647562" y="3441938"/>
              <a:ext cx="4704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Calibri"/>
                <a:buNone/>
              </a:pPr>
              <a:r>
                <a:rPr lang="en" sz="1700" b="1">
                  <a:solidFill>
                    <a:srgbClr val="FFFFFF"/>
                  </a:solidFill>
                  <a:latin typeface="Berlingske Sans" panose="02000503050000020004" pitchFamily="2" charset="0"/>
                </a:rPr>
                <a:t>Other Questions?</a:t>
              </a:r>
              <a:endParaRPr sz="1300">
                <a:solidFill>
                  <a:srgbClr val="FFFFFF"/>
                </a:solidFill>
                <a:latin typeface="Berlingske Sans" panose="02000503050000020004" pitchFamily="2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Calibri"/>
                <a:buNone/>
              </a:pPr>
              <a:r>
                <a:rPr lang="en" sz="1700">
                  <a:solidFill>
                    <a:schemeClr val="bg1"/>
                  </a:solidFill>
                  <a:latin typeface="Berlingske Sans"/>
                </a:rPr>
                <a:t>Email us at </a:t>
              </a:r>
              <a:r>
                <a:rPr lang="en" sz="1700" b="1">
                  <a:solidFill>
                    <a:schemeClr val="bg1"/>
                  </a:solidFill>
                  <a:latin typeface="Berlingske Sans"/>
                </a:rPr>
                <a:t>UniversityAmbassadors@sc.edu</a:t>
              </a:r>
              <a:endParaRPr sz="1700" b="1">
                <a:solidFill>
                  <a:schemeClr val="bg1"/>
                </a:solidFill>
                <a:latin typeface="Berlingske Sans"/>
              </a:endParaRPr>
            </a:p>
          </p:txBody>
        </p:sp>
      </p:grpSp>
      <p:sp>
        <p:nvSpPr>
          <p:cNvPr id="261" name="Google Shape;261;p45"/>
          <p:cNvSpPr/>
          <p:nvPr/>
        </p:nvSpPr>
        <p:spPr>
          <a:xfrm>
            <a:off x="0" y="-11"/>
            <a:ext cx="9144000" cy="5143512"/>
          </a:xfrm>
          <a:prstGeom prst="rect">
            <a:avLst/>
          </a:prstGeom>
          <a:noFill/>
          <a:ln w="76200" cap="flat" cmpd="sng">
            <a:solidFill>
              <a:srgbClr val="7300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309" y="1228005"/>
            <a:ext cx="808499" cy="80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763" y="2370381"/>
            <a:ext cx="873585" cy="8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260" y="3512732"/>
            <a:ext cx="862602" cy="86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3B4F1ED1-A0A4-935C-6014-3E048F2184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02" r="9439" b="4504"/>
          <a:stretch/>
        </p:blipFill>
        <p:spPr>
          <a:xfrm rot="16200000">
            <a:off x="6082888" y="1411961"/>
            <a:ext cx="3091797" cy="23195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3597D07-D5E3-5364-FAEF-C56B690C5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5464" y="905318"/>
            <a:ext cx="1426536" cy="14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4032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acb6a4-5325-4f12-9397-63c13170fdd3">
      <Terms xmlns="http://schemas.microsoft.com/office/infopath/2007/PartnerControls"/>
    </lcf76f155ced4ddcb4097134ff3c332f>
    <SharedWithUsers xmlns="4a860a8e-61a8-4b9d-bb85-6193f50e7829">
      <UserInfo>
        <DisplayName>CAMPUS, VISITS</DisplayName>
        <AccountId>57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87B0FD3720694BA7102710BB0B1E9C" ma:contentTypeVersion="15" ma:contentTypeDescription="Create a new document." ma:contentTypeScope="" ma:versionID="fd852b581fcff4f0e0122700a9b619a4">
  <xsd:schema xmlns:xsd="http://www.w3.org/2001/XMLSchema" xmlns:xs="http://www.w3.org/2001/XMLSchema" xmlns:p="http://schemas.microsoft.com/office/2006/metadata/properties" xmlns:ns2="70acb6a4-5325-4f12-9397-63c13170fdd3" xmlns:ns3="4a860a8e-61a8-4b9d-bb85-6193f50e7829" targetNamespace="http://schemas.microsoft.com/office/2006/metadata/properties" ma:root="true" ma:fieldsID="4ad6575c2056ea9ba38503ac5ad3f3e1" ns2:_="" ns3:_="">
    <xsd:import namespace="70acb6a4-5325-4f12-9397-63c13170fdd3"/>
    <xsd:import namespace="4a860a8e-61a8-4b9d-bb85-6193f50e78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cb6a4-5325-4f12-9397-63c13170f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0eb1200-ba6e-4cde-9974-9e593fd12a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0a8e-61a8-4b9d-bb85-6193f50e782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107880-809C-4E96-8D2F-97649B9A5C89}">
  <ds:schemaRefs>
    <ds:schemaRef ds:uri="4a860a8e-61a8-4b9d-bb85-6193f50e7829"/>
    <ds:schemaRef ds:uri="70acb6a4-5325-4f12-9397-63c13170fd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FCBF31D-72F5-45A2-93D7-D80F3242BD31}">
  <ds:schemaRefs>
    <ds:schemaRef ds:uri="4a860a8e-61a8-4b9d-bb85-6193f50e7829"/>
    <ds:schemaRef ds:uri="70acb6a4-5325-4f12-9397-63c13170fd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0CA57E7-FF49-4DA6-B8A1-275A16B1B8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UNIVERSITY AMBASSADORS</vt:lpstr>
      <vt:lpstr>WHAT IS A UNIVERSITY AMBASSADOR?</vt:lpstr>
      <vt:lpstr>WHAT WE DO</vt:lpstr>
      <vt:lpstr>WHO WE’RE LOOKING FOR</vt:lpstr>
      <vt:lpstr>WHY UA?</vt:lpstr>
      <vt:lpstr>WHERE ARE WE FROM?</vt:lpstr>
      <vt:lpstr>35</vt:lpstr>
      <vt:lpstr>RECRUITMENT TIMELINE</vt:lpstr>
      <vt:lpstr>STAY IN THE KNOW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AMBASSADORS INFORMATION SESSION</dc:title>
  <cp:revision>20</cp:revision>
  <dcterms:modified xsi:type="dcterms:W3CDTF">2025-08-23T23:06:29Z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0x0101004687B0FD3720694BA7102710BB0B1E9C</vt:lpwstr>
  </property>
  <property fmtid="{D5CDD505-2E9C-101B-9397-08002B2CF9AE}" pid="3" name="MediaServiceImageTags">
    <vt:lpwstr/>
  </property>
</Properties>
</file>